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8" r:id="rId4"/>
    <p:sldId id="259" r:id="rId5"/>
    <p:sldId id="261" r:id="rId6"/>
    <p:sldId id="266" r:id="rId7"/>
    <p:sldId id="265" r:id="rId8"/>
    <p:sldId id="263" r:id="rId9"/>
    <p:sldId id="264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5" r:id="rId19"/>
  </p:sldIdLst>
  <p:sldSz cx="12192000" cy="6858000"/>
  <p:notesSz cx="6810375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4FF"/>
    <a:srgbClr val="416582"/>
    <a:srgbClr val="3E6380"/>
    <a:srgbClr val="00FF00"/>
    <a:srgbClr val="85FC34"/>
    <a:srgbClr val="9BA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5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BE62A-B5A8-4065-AFEC-5A6592385F3E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182CE-377A-41C1-A6D2-EA186B9DC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1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AD342-B284-4F48-942F-EDB2D3BD24D2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17DC-BB5A-4FCC-8326-8AAB53571A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99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075" y="755650"/>
            <a:ext cx="6626225" cy="37274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1036" y="4722694"/>
            <a:ext cx="5447943" cy="4474131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52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4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234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7960D0-2A01-4CA9-B6C7-DFAA3E66013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53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10FA39-52D5-4810-AA63-16CFE819D67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8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775C29-D2B7-4722-AEDB-DA55F60B69F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83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6021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6021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7F2CC2-62E7-4A48-9EFD-0C074976E59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0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95A734-6D33-467D-A39B-0F8BBEE8F61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9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54BCC4-7664-4F8F-911F-FDE1A289076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07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6CD8C-6BA8-4932-B8B2-C82EA3298C3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86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4D91FE-20B1-4DAB-88F6-730C26364CC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63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5E8806-9F9B-420D-9E3E-3CDB08533A3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05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61B3A-34B4-4481-B7EF-8D713964A5D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1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128589"/>
            <a:ext cx="2743200" cy="6073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28589"/>
            <a:ext cx="8026400" cy="607377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EB7A3F-0100-412F-94AC-0171DF2EB27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13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18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5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02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30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9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45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9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C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59B5-E3BD-4760-82D3-CB71CF5D02BA}" type="datetimeFigureOut">
              <a:rPr lang="de-DE" smtClean="0"/>
              <a:t>19.11.2023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134D-2029-4100-8C45-BA9148DF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85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609600" y="128880"/>
            <a:ext cx="109728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602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609119" y="6244920"/>
            <a:ext cx="2844960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4165439" y="6244920"/>
            <a:ext cx="3861119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736959" y="6244920"/>
            <a:ext cx="2844960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46FE7824-43DF-4472-9FB0-88C0AF83B8F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92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DE" sz="4400" b="0" i="0" u="none" strike="noStrike" baseline="0">
          <a:ln>
            <a:noFill/>
          </a:ln>
          <a:solidFill>
            <a:srgbClr val="000000"/>
          </a:solidFill>
          <a:latin typeface="Arial" pitchFamily="34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de-DE" sz="3200" b="0" i="0" u="none" strike="noStrike" baseline="0">
          <a:ln>
            <a:noFill/>
          </a:ln>
          <a:solidFill>
            <a:srgbClr val="000000"/>
          </a:solidFill>
          <a:latin typeface="Arial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90176" y="2320028"/>
            <a:ext cx="9144000" cy="2387600"/>
          </a:xfrm>
          <a:solidFill>
            <a:srgbClr val="B5C4FF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Alles Sucht-oder was?</a:t>
            </a:r>
            <a:endParaRPr lang="de-DE" sz="8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39594" y="5050302"/>
            <a:ext cx="9144000" cy="939018"/>
          </a:xfrm>
          <a:effectLst>
            <a:glow rad="228600">
              <a:srgbClr val="FF0000">
                <a:alpha val="40000"/>
              </a:srgbClr>
            </a:glow>
            <a:outerShdw blurRad="50800" dist="63500" dir="2700000" sx="200000" sy="200000" algn="tl" rotWithShape="0">
              <a:srgbClr val="FFFF00">
                <a:alpha val="85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Hintergründe der Suchtverlagerung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176" y="1"/>
            <a:ext cx="1457823" cy="139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Jeder Mensch lernt von klein auf, mit Herausforderungen/Problemen umzugehen.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Lernen ist nur möglich, wenn Situation </a:t>
            </a:r>
            <a:r>
              <a:rPr lang="de-DE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auftritt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und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Intensität </a:t>
            </a:r>
            <a:r>
              <a:rPr lang="de-DE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angemessen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ist: Unter- und Überforderung führen nicht zum Erfolg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 Mensch kann </a:t>
            </a:r>
            <a:r>
              <a:rPr lang="de-DE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alle Situationen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angemessen meistern, weil 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keinesfalls immer ideale Stärke der Herausforderung auftreten,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 für alles ideale Vorbilder da sind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 Gelegenheiten für das Lernen jeder erdenklichen Situation vorhanden sind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usw.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Jeder Mensch kann mit bestimmten Situationen 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gut 		     /			schlecht umgehen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Kommt er in eine entsprechende Situation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Ideale Entfaltung			„Versagen“ 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Erfolg						Misserfolg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Freude						Frust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>
            <a:off x="2785403" y="3341699"/>
            <a:ext cx="14067" cy="731520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8874370" y="3355767"/>
            <a:ext cx="14067" cy="731520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9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729920"/>
          </a:xfrm>
        </p:spPr>
        <p:txBody>
          <a:bodyPr>
            <a:normAutofit fontScale="92500" lnSpcReduction="10000"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Mensch lernt, dass </a:t>
            </a:r>
            <a:r>
              <a:rPr lang="de-DE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Suchtmittel „hilft“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zum Ertragen / sich besser fühlen usw., ohne dass er dazulernen oder sich ändern muss.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 „braucht“ deshalb nichts zu lernen /zu ändern – Es ist „erst mal“ bequem.</a:t>
            </a:r>
          </a:p>
          <a:p>
            <a:pPr marL="0" indent="0">
              <a:buNone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Aber: Wenn nur das Suchtmittel weg ist, wie soll er dann mit seinen Problemen, die zu unerträglichen Situationen führen, umgehen?</a:t>
            </a:r>
          </a:p>
          <a:p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912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Scheinbare „Lösungen“ des Problems: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Welt ändert sich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Forderungen / Ansprüche werden angemeldet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Rückfall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Andere Sucht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Ortswechsel (Luther: „Der Ort ist gut, die Lage neu, der alte Lump ist auch dabei)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Neuer „Freundeskreis“, alles neu (nur nicht sein Verhalten)</a:t>
            </a: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9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19338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Echte Lösungen: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Ich lerne, mit meinen Herausforderungen zu leben</a:t>
            </a: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Ich lerne, die 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Realität und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Regeln zu 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akzeptieren</a:t>
            </a: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Ich lerne, mit kritischen Situationen umzugehen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Ich höre auf, auszuweichen/anderen Schuld zu geben und bin bereit, Eigenverantwortung zu übernehmen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Ich erkenne, dass ich wertvoll bin (Warum soll ich wertvoll sein? Worin besteht mein Wert?)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Ich gebe, was ich kann, und nehme (nur) was ich brauche</a:t>
            </a:r>
          </a:p>
          <a:p>
            <a:pPr marL="0" indent="0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 ist eine tiefgreifende Umkehr nötig! – Will ich das?</a:t>
            </a:r>
          </a:p>
          <a:p>
            <a:pPr marL="742950" indent="-742950">
              <a:buFont typeface="+mj-lt"/>
              <a:buAutoNum type="arabicPeriod"/>
            </a:pP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2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 Suchtverlagerung statt Abstinenz?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19338" cy="5032375"/>
          </a:xfrm>
        </p:spPr>
        <p:txBody>
          <a:bodyPr>
            <a:normAutofit/>
          </a:bodyPr>
          <a:lstStyle/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Wie steht es mit MIR (als Helfer)?</a:t>
            </a:r>
          </a:p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Bin ich bereit / in der Lage, mich zu hinterfragen?</a:t>
            </a:r>
          </a:p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Was / wer gibt MIR Halt? (In meinem Leben – mein Handeln wird wahrgenommen! /</a:t>
            </a:r>
            <a:b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der Helferposition – es werden Konflikte und Grenzerfahrungen kommen) </a:t>
            </a:r>
          </a:p>
          <a:p>
            <a:pPr marL="0" indent="0">
              <a:buNone/>
            </a:pPr>
            <a:r>
              <a:rPr lang="de-DE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Damit sind wir aber bei einem anderen Thema angekommen: Die Rolle des Therapeuten</a:t>
            </a:r>
          </a:p>
          <a:p>
            <a:pPr marL="742950" indent="-742950">
              <a:buFont typeface="+mj-lt"/>
              <a:buAutoNum type="arabicPeriod"/>
            </a:pPr>
            <a:endParaRPr lang="de-DE" sz="4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C4FF"/>
            </a:gs>
            <a:gs pos="51000">
              <a:schemeClr val="accent5">
                <a:lumMod val="0"/>
                <a:lumOff val="100000"/>
              </a:schemeClr>
            </a:gs>
            <a:gs pos="77000">
              <a:schemeClr val="accent5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036126" cy="199761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die Aufmerksamkeit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  <a:solidFill>
            <a:srgbClr val="B5C4FF"/>
          </a:solidFill>
        </p:spPr>
      </p:pic>
      <p:pic>
        <p:nvPicPr>
          <p:cNvPr id="10" name="Inhaltsplatzhalt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68" y="1401571"/>
            <a:ext cx="4093699" cy="5341423"/>
          </a:xfrm>
          <a:solidFill>
            <a:srgbClr val="3E6380"/>
          </a:solidFill>
        </p:spPr>
      </p:pic>
    </p:spTree>
    <p:extLst>
      <p:ext uri="{BB962C8B-B14F-4D97-AF65-F5344CB8AC3E}">
        <p14:creationId xmlns:p14="http://schemas.microsoft.com/office/powerpoint/2010/main" val="19647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„Sucht“</a:t>
            </a:r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Das alt- und mittelhochdeutsche „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Suht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“, später „siech“, bedeutete „</a:t>
            </a:r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 sein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“. Früher wurden alle Krankheiten als Sucht bezeichnet. Das Wort „Gelbsucht“ als Relikt aus dieser Zeit ist heute noch zur Bezeichnung einer Leberentzündung gebräuchlich.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„Sucht</a:t>
            </a: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“: einige Synonyme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B5C4FF"/>
          </a:solidFill>
        </p:spPr>
        <p:txBody>
          <a:bodyPr>
            <a:normAutofit lnSpcReduction="10000"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Hörigkeit</a:t>
            </a:r>
          </a:p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Besessenheit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Drang (nach)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Leidenschaft</a:t>
            </a:r>
          </a:p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Neigung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Abhängigkeit</a:t>
            </a:r>
          </a:p>
          <a:p>
            <a:pPr marL="0" indent="0">
              <a:buNone/>
            </a:pPr>
            <a:r>
              <a:rPr lang="de-DE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Letztendlich unter einer Gewalt sein</a:t>
            </a:r>
            <a:endParaRPr lang="de-DE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5C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r Verbinder 1"/>
          <p:cNvSpPr/>
          <p:nvPr/>
        </p:nvSpPr>
        <p:spPr>
          <a:xfrm flipV="1">
            <a:off x="6095999" y="2008078"/>
            <a:ext cx="69669" cy="3883321"/>
          </a:xfrm>
          <a:prstGeom prst="line">
            <a:avLst/>
          </a:prstGeom>
          <a:noFill/>
          <a:ln w="57240">
            <a:solidFill>
              <a:srgbClr val="000000"/>
            </a:solidFill>
            <a:prstDash val="solid"/>
            <a:miter/>
            <a:headEnd type="arrow"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5124539" y="1080050"/>
            <a:ext cx="194291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28440">
            <a:solidFill>
              <a:srgbClr val="8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Paradiesisches</a:t>
            </a:r>
          </a:p>
          <a:p>
            <a:pPr algn="ctr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Wohlbefinden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4637314" y="5891400"/>
            <a:ext cx="2971405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DC6FF"/>
          </a:solidFill>
          <a:ln w="28440">
            <a:solidFill>
              <a:srgbClr val="00008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Völlige Niedergeschlagenheit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6383281" y="2421000"/>
            <a:ext cx="1657439" cy="79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2844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Gewünschter psychischer Zustand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6383280" y="4149719"/>
            <a:ext cx="1727280" cy="93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FF00"/>
          </a:solidFill>
          <a:ln w="2844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Realer psychischer Zustand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b="1" dirty="0"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8760001" y="3284639"/>
            <a:ext cx="1257119" cy="342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99CC"/>
          </a:solidFill>
          <a:ln w="28440">
            <a:solidFill>
              <a:srgbClr val="993366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Spannung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b="1" dirty="0"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8" name="Gerader Verbinder 7"/>
          <p:cNvSpPr/>
          <p:nvPr/>
        </p:nvSpPr>
        <p:spPr>
          <a:xfrm flipV="1">
            <a:off x="2654366" y="1916278"/>
            <a:ext cx="0" cy="1656721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9" name="Gerader Verbinder 8"/>
          <p:cNvSpPr/>
          <p:nvPr/>
        </p:nvSpPr>
        <p:spPr>
          <a:xfrm>
            <a:off x="2654366" y="3716280"/>
            <a:ext cx="0" cy="1714681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799121" y="2008079"/>
            <a:ext cx="3085920" cy="1584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99"/>
          </a:solidFill>
          <a:ln w="9360">
            <a:solidFill>
              <a:srgbClr val="9933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Wirkung von Alkohol / Drogen...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Manie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Träume / Verwöhnung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Erfüllung von Wünschen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Erfolg / Anerkennung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b="1" dirty="0"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2782920" y="3716280"/>
            <a:ext cx="3085920" cy="1584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3CCCC"/>
          </a:solidFill>
          <a:ln w="9360">
            <a:solidFill>
              <a:srgbClr val="00008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Misserfolg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Überforderung, Angst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Versagen / Mobbing /Abwertung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Negative Lebensumstände, Katastrophen usw.</a:t>
            </a:r>
          </a:p>
        </p:txBody>
      </p:sp>
      <p:sp>
        <p:nvSpPr>
          <p:cNvPr id="12" name="Freihandform 11"/>
          <p:cNvSpPr/>
          <p:nvPr/>
        </p:nvSpPr>
        <p:spPr>
          <a:xfrm>
            <a:off x="6420943" y="1819439"/>
            <a:ext cx="4105440" cy="35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Unreal (Krankheit, Drogenwirkung), Kick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6383280" y="5300639"/>
            <a:ext cx="4114800" cy="343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FF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Extreme </a:t>
            </a:r>
            <a:r>
              <a:rPr lang="de-DE" sz="1400" b="1" dirty="0"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Umstände, Krankheit (Depression)</a:t>
            </a:r>
          </a:p>
          <a:p>
            <a:pPr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400" b="1" dirty="0"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14" name="Gerader Verbinder 13"/>
          <p:cNvSpPr/>
          <p:nvPr/>
        </p:nvSpPr>
        <p:spPr>
          <a:xfrm>
            <a:off x="8040720" y="2924280"/>
            <a:ext cx="685800" cy="457201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15" name="Gerader Verbinder 14"/>
          <p:cNvSpPr/>
          <p:nvPr/>
        </p:nvSpPr>
        <p:spPr>
          <a:xfrm flipV="1">
            <a:off x="8112000" y="3573000"/>
            <a:ext cx="614520" cy="576360"/>
          </a:xfrm>
          <a:prstGeom prst="line">
            <a:avLst/>
          </a:prstGeom>
          <a:noFill/>
          <a:ln w="38160">
            <a:solidFill>
              <a:srgbClr val="000000"/>
            </a:solidFill>
            <a:prstDash val="solid"/>
            <a:miter/>
            <a:headEnd type="arrow"/>
            <a:tailEnd type="arrow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16" name="Gerader Verbinder 15"/>
          <p:cNvSpPr/>
          <p:nvPr/>
        </p:nvSpPr>
        <p:spPr>
          <a:xfrm>
            <a:off x="6426119" y="2315571"/>
            <a:ext cx="4114799" cy="0"/>
          </a:xfrm>
          <a:prstGeom prst="line">
            <a:avLst/>
          </a:prstGeom>
          <a:noFill/>
          <a:ln w="38160">
            <a:solidFill>
              <a:srgbClr val="000000"/>
            </a:solidFill>
            <a:custDash>
              <a:ds d="99057" sp="99057"/>
            </a:custDash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17" name="Gerader Verbinder 16"/>
          <p:cNvSpPr/>
          <p:nvPr/>
        </p:nvSpPr>
        <p:spPr>
          <a:xfrm>
            <a:off x="6383281" y="5157720"/>
            <a:ext cx="4114799" cy="0"/>
          </a:xfrm>
          <a:prstGeom prst="line">
            <a:avLst/>
          </a:prstGeom>
          <a:noFill/>
          <a:ln w="38160">
            <a:solidFill>
              <a:srgbClr val="000000"/>
            </a:solidFill>
            <a:custDash>
              <a:ds d="99057" sp="99057"/>
            </a:custDash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WenQuanYi Micro Hei" pitchFamily="2"/>
              <a:cs typeface="FreeSans" pitchFamily="2"/>
            </a:endParaRPr>
          </a:p>
        </p:txBody>
      </p:sp>
      <p:sp>
        <p:nvSpPr>
          <p:cNvPr id="19" name="Freihandform 18"/>
          <p:cNvSpPr/>
          <p:nvPr/>
        </p:nvSpPr>
        <p:spPr>
          <a:xfrm>
            <a:off x="1524000" y="723063"/>
            <a:ext cx="181822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1610" y="0"/>
            <a:ext cx="1457070" cy="1390008"/>
          </a:xfrm>
          <a:prstGeom prst="rect">
            <a:avLst/>
          </a:prstGeom>
        </p:spPr>
      </p:pic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609600" y="128880"/>
            <a:ext cx="10972800" cy="910131"/>
          </a:xfrm>
        </p:spPr>
        <p:txBody>
          <a:bodyPr/>
          <a:lstStyle/>
          <a:p>
            <a:r>
              <a:rPr lang="de-DE" b="1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Ziele des Handelns</a:t>
            </a:r>
          </a:p>
        </p:txBody>
      </p:sp>
    </p:spTree>
    <p:extLst>
      <p:ext uri="{BB962C8B-B14F-4D97-AF65-F5344CB8AC3E}">
        <p14:creationId xmlns:p14="http://schemas.microsoft.com/office/powerpoint/2010/main" val="220410603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Konsums von Suchtmitteln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720" lvl="0" indent="-342720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de-DE" sz="3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Schlechte Gefühle verhindern, z. B.: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Ärger / Wut / Zorn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Schmerz (körperlich / seelisch)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Enttäuschung / Frust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Niedergeschlagenheit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Wertlosigkeit / Sinnlosigkeit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Erschöpfung</a:t>
            </a:r>
          </a:p>
          <a:p>
            <a:pPr lvl="0"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Verlassenheit / Einsamkeit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Konsums von Suchtmitteln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720" lvl="0" indent="-342720">
              <a:spcBef>
                <a:spcPts val="697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de-DE" sz="3200" b="1" dirty="0">
                <a:solidFill>
                  <a:srgbClr val="990000"/>
                </a:solidFill>
              </a:rPr>
              <a:t>Gute Gefühle erreichen / verstärken, z. B.:</a:t>
            </a:r>
          </a:p>
          <a:p>
            <a:pPr lvl="0"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/>
              <a:t>Gefühl der Stärke</a:t>
            </a:r>
          </a:p>
          <a:p>
            <a:pPr lvl="0"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/>
              <a:t>Wärme / Wohligkeit</a:t>
            </a:r>
          </a:p>
          <a:p>
            <a:pPr lvl="0"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/>
              <a:t>Frohsinn, Ausgelassen-sein</a:t>
            </a:r>
          </a:p>
          <a:p>
            <a:pPr lvl="0"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/>
              <a:t>Mut / Enthemmung</a:t>
            </a:r>
          </a:p>
          <a:p>
            <a:pPr lvl="0">
              <a:spcBef>
                <a:spcPts val="697"/>
              </a:spcBef>
              <a:buClr>
                <a:srgbClr val="000000"/>
              </a:buClr>
              <a:buSzPct val="100000"/>
              <a:buFont typeface="Arial" pitchFamily="34"/>
              <a:buChar char="•"/>
            </a:pPr>
            <a:r>
              <a:rPr lang="de-DE" sz="3200" b="1" dirty="0"/>
              <a:t>Andere lustvolle Empfindungen (Bewusst­seinserweiterung, High….)</a:t>
            </a:r>
          </a:p>
          <a:p>
            <a:pPr marL="342720" lvl="0" indent="-342720">
              <a:spcBef>
                <a:spcPts val="697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de-DE" sz="3200" b="1" dirty="0">
                <a:solidFill>
                  <a:srgbClr val="A50021"/>
                </a:solidFill>
              </a:rPr>
              <a:t>Letztlich wird eine Scheinwelt empfunden, die angenehmer erscheint, als die Realität ist.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Handelns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Unangenehme Gefühle beseitigen –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gute Gefühle erzeugen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Belastende Situationen nicht ertragen – Wohlbefinden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das </a:t>
            </a:r>
            <a:r>
              <a:rPr lang="de-DE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garantiert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und mit einem </a:t>
            </a:r>
            <a:r>
              <a:rPr lang="de-DE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de-DE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nimum an Aufwand</a:t>
            </a:r>
            <a:endParaRPr lang="de-DE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Attraktivität des Suchtmittels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Verbesserung der Stimmungslage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Bewusstsein wird eingeschränkt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Wirkung tritt in der Regel rasch ein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Wirkung in der Regel vorhersehbar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Anfangs gut steuerbarer Effekt („wie es mir gefällt“)</a:t>
            </a:r>
          </a:p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Kaum Aufwand nötig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erader Verbinder 114"/>
          <p:cNvCxnSpPr/>
          <p:nvPr/>
        </p:nvCxnSpPr>
        <p:spPr>
          <a:xfrm flipH="1">
            <a:off x="1631852" y="1058591"/>
            <a:ext cx="5635225" cy="25537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 flipH="1" flipV="1">
            <a:off x="6253620" y="1057718"/>
            <a:ext cx="5680923" cy="30993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464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Suchtmechanismus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30" y="0"/>
            <a:ext cx="1457070" cy="1390008"/>
          </a:xfrm>
          <a:prstGeom prst="rect">
            <a:avLst/>
          </a:prstGeom>
        </p:spPr>
      </p:pic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83802" y="1290669"/>
            <a:ext cx="3887787" cy="1517079"/>
          </a:xfrm>
          <a:prstGeom prst="rect">
            <a:avLst/>
          </a:prstGeom>
          <a:solidFill>
            <a:srgbClr val="FF99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400" b="1" dirty="0" smtClean="0">
                <a:solidFill>
                  <a:srgbClr val="993300"/>
                </a:solidFill>
                <a:latin typeface="Arial" panose="020B0604020202020204" pitchFamily="34" charset="0"/>
              </a:rPr>
              <a:t>Suchtmittel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Alkohol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Opiate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Benzodiazepine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weitere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7717430" y="1363158"/>
            <a:ext cx="3845162" cy="1582737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400" b="1" dirty="0" smtClean="0">
                <a:solidFill>
                  <a:srgbClr val="993300"/>
                </a:solidFill>
                <a:latin typeface="Arial" panose="020B0604020202020204" pitchFamily="34" charset="0"/>
              </a:rPr>
              <a:t>Spezielle Handlungen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Glücksspiel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Shooting-Games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Internetsex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</a:rPr>
              <a:t>weitere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377940" y="3054262"/>
            <a:ext cx="3887787" cy="457200"/>
          </a:xfrm>
          <a:prstGeom prst="rect">
            <a:avLst/>
          </a:prstGeom>
          <a:solidFill>
            <a:srgbClr val="FF99CC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Spezifische </a:t>
            </a:r>
            <a:r>
              <a:rPr lang="de-DE" altLang="de-DE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Wirkungen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7717430" y="3206927"/>
            <a:ext cx="3529013" cy="4318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„Kick“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725091" y="3899760"/>
            <a:ext cx="4741817" cy="677251"/>
          </a:xfrm>
          <a:prstGeom prst="rect">
            <a:avLst/>
          </a:prstGeom>
          <a:solidFill>
            <a:srgbClr val="00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tIns="1080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Belohnungszentrum: Freisetzung von Botenstoffen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(z. B. Endorphine, Dopamin usw.)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827087" y="5487286"/>
            <a:ext cx="3311525" cy="431800"/>
          </a:xfrm>
          <a:prstGeom prst="rect">
            <a:avLst/>
          </a:prstGeom>
          <a:solidFill>
            <a:srgbClr val="FF66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Befindensverbesserung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827088" y="6021388"/>
            <a:ext cx="3311525" cy="431800"/>
          </a:xfrm>
          <a:prstGeom prst="rect">
            <a:avLst/>
          </a:prstGeom>
          <a:solidFill>
            <a:srgbClr val="FF66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smtClean="0">
                <a:solidFill>
                  <a:srgbClr val="000000"/>
                </a:solidFill>
                <a:latin typeface="Arial" panose="020B0604020202020204" pitchFamily="34" charset="0"/>
              </a:rPr>
              <a:t>(Wunsch zur) Wiederholung</a:t>
            </a:r>
            <a:endParaRPr lang="de-DE" altLang="de-DE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7962141" y="5271386"/>
            <a:ext cx="3600450" cy="647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Verminderung der Wirkung der Botenstoffe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7978811" y="6038220"/>
            <a:ext cx="3600450" cy="576263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Erhöhung der Dosis 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Intensität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" name="Textfeld 2"/>
          <p:cNvSpPr txBox="1">
            <a:spLocks noChangeArrowheads="1"/>
          </p:cNvSpPr>
          <p:nvPr/>
        </p:nvSpPr>
        <p:spPr bwMode="auto">
          <a:xfrm>
            <a:off x="4869281" y="4621149"/>
            <a:ext cx="2079308" cy="404751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Reaktionsketten</a:t>
            </a:r>
            <a:endParaRPr lang="de-D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feld 2"/>
          <p:cNvSpPr txBox="1">
            <a:spLocks noChangeArrowheads="1"/>
          </p:cNvSpPr>
          <p:nvPr/>
        </p:nvSpPr>
        <p:spPr bwMode="auto">
          <a:xfrm>
            <a:off x="4869281" y="5128248"/>
            <a:ext cx="2079308" cy="401619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Reaktionsketten</a:t>
            </a:r>
            <a:endParaRPr lang="de-D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feld 2"/>
          <p:cNvSpPr txBox="1">
            <a:spLocks noChangeArrowheads="1"/>
          </p:cNvSpPr>
          <p:nvPr/>
        </p:nvSpPr>
        <p:spPr bwMode="auto">
          <a:xfrm>
            <a:off x="4869281" y="5618617"/>
            <a:ext cx="2079308" cy="401619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Reaktionsketten</a:t>
            </a:r>
            <a:endParaRPr lang="de-D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feld 2"/>
          <p:cNvSpPr txBox="1">
            <a:spLocks noChangeArrowheads="1"/>
          </p:cNvSpPr>
          <p:nvPr/>
        </p:nvSpPr>
        <p:spPr bwMode="auto">
          <a:xfrm>
            <a:off x="4623555" y="1357952"/>
            <a:ext cx="2907453" cy="1308342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Arterhaltung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Orgasmus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Extrembelastung oder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Gefahr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feil nach unten 14"/>
          <p:cNvSpPr/>
          <p:nvPr/>
        </p:nvSpPr>
        <p:spPr>
          <a:xfrm>
            <a:off x="2027908" y="2748644"/>
            <a:ext cx="454941" cy="3056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Pfeil nach unten 75"/>
          <p:cNvSpPr/>
          <p:nvPr/>
        </p:nvSpPr>
        <p:spPr>
          <a:xfrm>
            <a:off x="5832003" y="4505197"/>
            <a:ext cx="454941" cy="1741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Pfeil nach unten 76"/>
          <p:cNvSpPr/>
          <p:nvPr/>
        </p:nvSpPr>
        <p:spPr>
          <a:xfrm>
            <a:off x="5849812" y="2748644"/>
            <a:ext cx="454941" cy="114868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Pfeil nach unten 77"/>
          <p:cNvSpPr/>
          <p:nvPr/>
        </p:nvSpPr>
        <p:spPr>
          <a:xfrm>
            <a:off x="9362157" y="2902887"/>
            <a:ext cx="454941" cy="3040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Pfeil nach unten 78"/>
          <p:cNvSpPr/>
          <p:nvPr/>
        </p:nvSpPr>
        <p:spPr>
          <a:xfrm>
            <a:off x="5849810" y="5018792"/>
            <a:ext cx="454941" cy="1741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 nach unten 79"/>
          <p:cNvSpPr/>
          <p:nvPr/>
        </p:nvSpPr>
        <p:spPr>
          <a:xfrm>
            <a:off x="5827315" y="5498999"/>
            <a:ext cx="454941" cy="1741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Pfeil nach unten 80"/>
          <p:cNvSpPr/>
          <p:nvPr/>
        </p:nvSpPr>
        <p:spPr>
          <a:xfrm>
            <a:off x="3810786" y="3594450"/>
            <a:ext cx="454941" cy="2611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Pfeil nach unten 81"/>
          <p:cNvSpPr/>
          <p:nvPr/>
        </p:nvSpPr>
        <p:spPr>
          <a:xfrm>
            <a:off x="9362157" y="5919086"/>
            <a:ext cx="454941" cy="1741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Pfeil nach unten 82"/>
          <p:cNvSpPr/>
          <p:nvPr/>
        </p:nvSpPr>
        <p:spPr>
          <a:xfrm>
            <a:off x="2027908" y="5846074"/>
            <a:ext cx="454941" cy="1741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Pfeil nach unten 83"/>
          <p:cNvSpPr/>
          <p:nvPr/>
        </p:nvSpPr>
        <p:spPr>
          <a:xfrm>
            <a:off x="7882976" y="3651296"/>
            <a:ext cx="454941" cy="2611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Pfeil nach unten 84"/>
          <p:cNvSpPr/>
          <p:nvPr/>
        </p:nvSpPr>
        <p:spPr>
          <a:xfrm rot="5400000">
            <a:off x="4303835" y="5553068"/>
            <a:ext cx="454941" cy="43048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Pfeil nach unten 85"/>
          <p:cNvSpPr/>
          <p:nvPr/>
        </p:nvSpPr>
        <p:spPr>
          <a:xfrm rot="16200000">
            <a:off x="7303537" y="5595232"/>
            <a:ext cx="454941" cy="43048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/>
          <p:cNvCxnSpPr>
            <a:stCxn id="52" idx="1"/>
          </p:cNvCxnSpPr>
          <p:nvPr/>
        </p:nvCxnSpPr>
        <p:spPr>
          <a:xfrm flipH="1">
            <a:off x="196949" y="6237288"/>
            <a:ext cx="630139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11579262" y="6252131"/>
            <a:ext cx="484975" cy="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>
            <a:off x="138787" y="953590"/>
            <a:ext cx="5644" cy="528369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/>
          <p:cNvCxnSpPr/>
          <p:nvPr/>
        </p:nvCxnSpPr>
        <p:spPr>
          <a:xfrm flipH="1">
            <a:off x="138787" y="953590"/>
            <a:ext cx="589859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>
            <a:off x="12047568" y="1045806"/>
            <a:ext cx="19734" cy="5206325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>
            <a:off x="6253621" y="1028843"/>
            <a:ext cx="28635" cy="440900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6023131" y="945881"/>
            <a:ext cx="14253" cy="52386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/>
          <p:cNvCxnSpPr/>
          <p:nvPr/>
        </p:nvCxnSpPr>
        <p:spPr>
          <a:xfrm flipH="1">
            <a:off x="4038256" y="940523"/>
            <a:ext cx="589859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2408484" y="913269"/>
            <a:ext cx="14253" cy="52386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/>
          <p:nvPr/>
        </p:nvCxnSpPr>
        <p:spPr>
          <a:xfrm>
            <a:off x="9955983" y="893840"/>
            <a:ext cx="14253" cy="52386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>
            <a:off x="1664914" y="1069643"/>
            <a:ext cx="15497" cy="367488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/>
          <p:nvPr/>
        </p:nvCxnSpPr>
        <p:spPr>
          <a:xfrm>
            <a:off x="9356430" y="1023574"/>
            <a:ext cx="28635" cy="440900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H="1">
            <a:off x="11869697" y="1057718"/>
            <a:ext cx="155374" cy="0"/>
          </a:xfrm>
          <a:prstGeom prst="line">
            <a:avLst/>
          </a:prstGeom>
          <a:ln w="603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52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45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4" grpId="0" animBg="1"/>
      <p:bldP spid="65" grpId="0" animBg="1"/>
      <p:bldP spid="66" grpId="0" animBg="1"/>
      <p:bldP spid="71" grpId="0" animBg="1"/>
      <p:bldP spid="1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dalene hartmannsdorf.potx" id="{B51A51D1-8F49-4474-A14D-CB32F5A34211}" vid="{FF76BCBC-912F-44C1-ADAF-503D21EFED4B}"/>
    </a:ext>
  </a:extLst>
</a:theme>
</file>

<file path=ppt/theme/theme2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dalene hartmannsdorf.potx" id="{B51A51D1-8F49-4474-A14D-CB32F5A34211}" vid="{A65D1549-E0D4-45EE-B05B-887CD0DD8C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773</Words>
  <Application>Microsoft Office PowerPoint</Application>
  <PresentationFormat>Breitbild</PresentationFormat>
  <Paragraphs>124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DejaVu Sans</vt:lpstr>
      <vt:lpstr>FreeSans</vt:lpstr>
      <vt:lpstr>Times New Roman</vt:lpstr>
      <vt:lpstr>WenQuanYi Micro Hei</vt:lpstr>
      <vt:lpstr>Wingdings</vt:lpstr>
      <vt:lpstr>Office</vt:lpstr>
      <vt:lpstr>Standard</vt:lpstr>
      <vt:lpstr>Alles Sucht-oder was?</vt:lpstr>
      <vt:lpstr>„Sucht“</vt:lpstr>
      <vt:lpstr>„Sucht“: einige Synonyme</vt:lpstr>
      <vt:lpstr>Ziele des Handelns</vt:lpstr>
      <vt:lpstr>Ziele des Konsums von Suchtmitteln</vt:lpstr>
      <vt:lpstr>Ziele des Konsums von Suchtmitteln</vt:lpstr>
      <vt:lpstr>Ziele des Handelns</vt:lpstr>
      <vt:lpstr>Attraktivität des Suchtmittels</vt:lpstr>
      <vt:lpstr>Suchtmechanismus</vt:lpstr>
      <vt:lpstr>Warum Suchtverlagerung statt Abstinenz?</vt:lpstr>
      <vt:lpstr>Warum Suchtverlagerung statt Abstinenz?</vt:lpstr>
      <vt:lpstr>Warum Suchtverlagerung statt Abstinenz?</vt:lpstr>
      <vt:lpstr>Warum Suchtverlagerung statt Abstinenz?</vt:lpstr>
      <vt:lpstr>Warum Suchtverlagerung statt Abstinenz?</vt:lpstr>
      <vt:lpstr>Warum Suchtverlagerung statt Abstinenz?</vt:lpstr>
      <vt:lpstr>Warum Suchtverlagerung statt Abstinenz?</vt:lpstr>
      <vt:lpstr>Vielen Dank für die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Weiß</dc:creator>
  <cp:lastModifiedBy>Falk Weiß</cp:lastModifiedBy>
  <cp:revision>56</cp:revision>
  <cp:lastPrinted>2023-10-28T13:40:05Z</cp:lastPrinted>
  <dcterms:created xsi:type="dcterms:W3CDTF">2023-10-04T08:51:46Z</dcterms:created>
  <dcterms:modified xsi:type="dcterms:W3CDTF">2023-11-19T11:03:51Z</dcterms:modified>
</cp:coreProperties>
</file>