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8" r:id="rId4"/>
    <p:sldId id="259" r:id="rId5"/>
    <p:sldId id="261" r:id="rId6"/>
    <p:sldId id="266" r:id="rId7"/>
    <p:sldId id="265" r:id="rId8"/>
    <p:sldId id="263" r:id="rId9"/>
    <p:sldId id="264" r:id="rId10"/>
    <p:sldId id="269" r:id="rId11"/>
    <p:sldId id="268" r:id="rId12"/>
    <p:sldId id="270" r:id="rId13"/>
    <p:sldId id="271" r:id="rId14"/>
    <p:sldId id="272" r:id="rId15"/>
    <p:sldId id="273" r:id="rId16"/>
    <p:sldId id="274" r:id="rId17"/>
    <p:sldId id="276" r:id="rId18"/>
    <p:sldId id="275" r:id="rId19"/>
  </p:sldIdLst>
  <p:sldSz cx="12192000" cy="6858000"/>
  <p:notesSz cx="6810375" cy="99425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C4FF"/>
    <a:srgbClr val="416582"/>
    <a:srgbClr val="3E6380"/>
    <a:srgbClr val="00FF00"/>
    <a:srgbClr val="85FC34"/>
    <a:srgbClr val="9BA6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1" d="100"/>
          <a:sy n="71" d="100"/>
        </p:scale>
        <p:origin x="54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BE62A-B5A8-4065-AFEC-5A6592385F3E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182CE-377A-41C1-A6D2-EA186B9DC2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6818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AD342-B284-4F48-942F-EDB2D3BD24D2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5517DC-BB5A-4FCC-8326-8AAB53571A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399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2075" y="755650"/>
            <a:ext cx="6626225" cy="37274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1036" y="4722694"/>
            <a:ext cx="5447943" cy="4474131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523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59B5-E3BD-4760-82D3-CB71CF5D02BA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134D-2029-4100-8C45-BA9148DF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847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59B5-E3BD-4760-82D3-CB71CF5D02BA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134D-2029-4100-8C45-BA9148DF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05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59B5-E3BD-4760-82D3-CB71CF5D02BA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134D-2029-4100-8C45-BA9148DF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234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7960D0-2A01-4CA9-B6C7-DFAA3E66013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953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10FA39-52D5-4810-AA63-16CFE819D67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481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D775C29-D2B7-4722-AEDB-DA55F60B69F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839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60216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60216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E7F2CC2-62E7-4A48-9EFD-0C074976E59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805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95A734-6D33-467D-A39B-0F8BBEE8F61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093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F54BCC4-7664-4F8F-911F-FDE1A289076F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407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E6CD8C-6BA8-4932-B8B2-C82EA3298C3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986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94D91FE-20B1-4DAB-88F6-730C26364CC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69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59B5-E3BD-4760-82D3-CB71CF5D02BA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134D-2029-4100-8C45-BA9148DF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2639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55E8806-9F9B-420D-9E3E-3CDB08533A3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7050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661B3A-34B4-4481-B7EF-8D713964A5D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010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128589"/>
            <a:ext cx="2743200" cy="6073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128589"/>
            <a:ext cx="8026400" cy="6073775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CEB7A3F-0100-412F-94AC-0171DF2EB275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713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59B5-E3BD-4760-82D3-CB71CF5D02BA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134D-2029-4100-8C45-BA9148DF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186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59B5-E3BD-4760-82D3-CB71CF5D02BA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134D-2029-4100-8C45-BA9148DF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556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59B5-E3BD-4760-82D3-CB71CF5D02BA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134D-2029-4100-8C45-BA9148DF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4020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59B5-E3BD-4760-82D3-CB71CF5D02BA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134D-2029-4100-8C45-BA9148DF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130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59B5-E3BD-4760-82D3-CB71CF5D02BA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134D-2029-4100-8C45-BA9148DF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97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59B5-E3BD-4760-82D3-CB71CF5D02BA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134D-2029-4100-8C45-BA9148DF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45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59B5-E3BD-4760-82D3-CB71CF5D02BA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134D-2029-4100-8C45-BA9148DF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491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5C4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059B5-E3BD-4760-82D3-CB71CF5D02BA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C134D-2029-4100-8C45-BA9148DF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6853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609600" y="128880"/>
            <a:ext cx="10972800" cy="143460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/>
          <a:p>
            <a:endParaRPr lang="de-DE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60260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>
            <a:no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609119" y="6244920"/>
            <a:ext cx="2844960" cy="476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DE" sz="1800" b="0" i="0" u="none" strike="noStrike" baseline="0">
                <a:solidFill>
                  <a:srgbClr val="000000"/>
                </a:solidFill>
                <a:latin typeface="Arial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4165439" y="6244920"/>
            <a:ext cx="3861119" cy="476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DE" sz="1800" b="0" i="0" u="none" strike="noStrike" baseline="0">
                <a:solidFill>
                  <a:srgbClr val="000000"/>
                </a:solidFill>
                <a:latin typeface="Arial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8736959" y="6244920"/>
            <a:ext cx="2844960" cy="476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DE" sz="1800" b="0" i="0" u="none" strike="noStrike" baseline="0">
                <a:solidFill>
                  <a:srgbClr val="000000"/>
                </a:solidFill>
                <a:latin typeface="Arial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fld id="{46FE7824-43DF-4472-9FB0-88C0AF83B8F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192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indent="0" algn="ctr" rtl="0" hangingPunct="1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de-DE" sz="4400" b="0" i="0" u="none" strike="noStrike" baseline="0">
          <a:ln>
            <a:noFill/>
          </a:ln>
          <a:solidFill>
            <a:srgbClr val="000000"/>
          </a:solidFill>
          <a:latin typeface="Arial" pitchFamily="34"/>
        </a:defRPr>
      </a:lvl1pPr>
    </p:titleStyle>
    <p:bodyStyle>
      <a:lvl1pPr marL="0" marR="0" indent="0" algn="l" rtl="0" hangingPunct="1">
        <a:lnSpc>
          <a:spcPct val="100000"/>
        </a:lnSpc>
        <a:spcBef>
          <a:spcPts val="799"/>
        </a:spcBef>
        <a:spcAft>
          <a:spcPts val="0"/>
        </a:spcAft>
        <a:tabLst>
          <a:tab pos="571320" algn="l"/>
          <a:tab pos="1485719" algn="l"/>
          <a:tab pos="2400119" algn="l"/>
          <a:tab pos="3314519" algn="l"/>
          <a:tab pos="4228919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lang="de-DE" sz="3200" b="0" i="0" u="none" strike="noStrike" baseline="0">
          <a:ln>
            <a:noFill/>
          </a:ln>
          <a:solidFill>
            <a:srgbClr val="000000"/>
          </a:solidFill>
          <a:latin typeface="Arial" pitchFamily="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590176" y="2320028"/>
            <a:ext cx="9144000" cy="2387600"/>
          </a:xfrm>
          <a:solidFill>
            <a:srgbClr val="B5C4FF"/>
          </a:solidFill>
        </p:spPr>
        <p:txBody>
          <a:bodyPr>
            <a:normAutofit/>
          </a:bodyPr>
          <a:lstStyle/>
          <a:p>
            <a:r>
              <a:rPr lang="de-DE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Alles Sucht-oder was?</a:t>
            </a:r>
            <a:endParaRPr lang="de-DE" sz="8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439594" y="5050302"/>
            <a:ext cx="9144000" cy="939018"/>
          </a:xfrm>
          <a:effectLst>
            <a:glow rad="228600">
              <a:srgbClr val="FF0000">
                <a:alpha val="40000"/>
              </a:srgbClr>
            </a:glow>
            <a:outerShdw blurRad="50800" dist="63500" dir="2700000" sx="200000" sy="200000" algn="tl" rotWithShape="0">
              <a:srgbClr val="FFFF00">
                <a:alpha val="85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Hintergründe der Suchtverlagerung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4176" y="1"/>
            <a:ext cx="1457823" cy="139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01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0"/>
            <a:ext cx="10036126" cy="1997611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Warum Suchtverlagerung statt Abstinenz?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Jeder Mensch lernt von klein auf, mit Herausforderungen/Problemen umzugehen.</a:t>
            </a:r>
          </a:p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Lernen ist nur möglich, wenn Situation </a:t>
            </a:r>
            <a:r>
              <a:rPr lang="de-DE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auftritt</a:t>
            </a: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und</a:t>
            </a:r>
            <a:b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Intensität </a:t>
            </a:r>
            <a:r>
              <a:rPr lang="de-DE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angemessen</a:t>
            </a: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ist: Unter- und Überforderung führen nicht zum Erfolg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4930" y="0"/>
            <a:ext cx="1457070" cy="13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31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0"/>
            <a:ext cx="10036126" cy="1997611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Warum Suchtverlagerung statt Abstinenz?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9338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Kein Mensch kann </a:t>
            </a:r>
            <a:r>
              <a:rPr lang="de-DE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alle Situationen </a:t>
            </a: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angemessen meistern, weil </a:t>
            </a:r>
          </a:p>
          <a:p>
            <a:pPr marL="0" indent="0">
              <a:buNone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keinesfalls immer ideale Stärke der Herausforderung auftreten,</a:t>
            </a:r>
            <a:b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NIE für alles ideale Vorbilder da sind</a:t>
            </a:r>
            <a:b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NIE Gelegenheiten für das Lernen jeder erdenklichen Situation vorhanden sind</a:t>
            </a:r>
          </a:p>
          <a:p>
            <a:pPr marL="0" indent="0">
              <a:buNone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usw.</a:t>
            </a:r>
            <a:b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4930" y="0"/>
            <a:ext cx="1457070" cy="13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13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0"/>
            <a:ext cx="10036126" cy="1997611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Warum Suchtverlagerung statt Abstinenz?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933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Jeder Mensch kann mit bestimmten Situationen </a:t>
            </a:r>
            <a:b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    gut 		     /			schlecht umgehen</a:t>
            </a:r>
          </a:p>
          <a:p>
            <a:pPr marL="0" indent="0">
              <a:buNone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Kommt er in eine entsprechende Situation</a:t>
            </a:r>
            <a:endParaRPr lang="de-DE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Ideale Entfaltung			„Versagen“ </a:t>
            </a:r>
          </a:p>
          <a:p>
            <a:pPr marL="0" indent="0">
              <a:buNone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Erfolg						Misserfolg</a:t>
            </a:r>
          </a:p>
          <a:p>
            <a:pPr marL="0" indent="0">
              <a:buNone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Freude						Frust</a:t>
            </a:r>
            <a:endParaRPr lang="de-DE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4930" y="0"/>
            <a:ext cx="1457070" cy="1390008"/>
          </a:xfrm>
          <a:prstGeom prst="rect">
            <a:avLst/>
          </a:prstGeom>
        </p:spPr>
      </p:pic>
      <p:cxnSp>
        <p:nvCxnSpPr>
          <p:cNvPr id="6" name="Gerade Verbindung mit Pfeil 5"/>
          <p:cNvCxnSpPr/>
          <p:nvPr/>
        </p:nvCxnSpPr>
        <p:spPr>
          <a:xfrm>
            <a:off x="2785403" y="3341699"/>
            <a:ext cx="14067" cy="731520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>
            <a:off x="8874370" y="3355767"/>
            <a:ext cx="14067" cy="731520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90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0"/>
            <a:ext cx="10036126" cy="1997611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Warum Suchtverlagerung statt Abstinenz?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9338" cy="4729920"/>
          </a:xfrm>
        </p:spPr>
        <p:txBody>
          <a:bodyPr>
            <a:normAutofit fontScale="92500" lnSpcReduction="10000"/>
          </a:bodyPr>
          <a:lstStyle/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Mensch lernt, dass </a:t>
            </a:r>
            <a:r>
              <a:rPr lang="de-DE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Suchtmittel „hilft“ </a:t>
            </a: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zum Ertragen / sich besser fühlen usw., ohne dass er dazulernen oder sich ändern muss.</a:t>
            </a:r>
          </a:p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 „braucht“ deshalb nichts zu lernen /zu ändern – Es ist „erst mal“ bequem.</a:t>
            </a:r>
          </a:p>
          <a:p>
            <a:pPr marL="0" indent="0">
              <a:buNone/>
            </a:pP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Aber: Wenn nur das Suchtmittel weg ist, wie soll er dann mit seinen Problemen, die zu unerträglichen Situationen führen, umgehen?</a:t>
            </a:r>
          </a:p>
          <a:p>
            <a:endParaRPr lang="de-DE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4930" y="0"/>
            <a:ext cx="1457070" cy="13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46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0"/>
            <a:ext cx="10036126" cy="1997611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Warum Suchtverlagerung statt Abstinenz?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9338" cy="4912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Scheinbare „Lösungen“ des Problems: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Welt ändert sich </a:t>
            </a: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Forderungen / Ansprüche werden angemeldet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Rückfall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Andere Sucht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Ortswechsel (Luther: „Der Ort ist gut, die Lage neu, der alte Lump ist auch dabei)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Neuer „Freundeskreis“, alles neu (nur nicht sein Verhalten)</a:t>
            </a:r>
            <a:endParaRPr lang="de-DE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4930" y="0"/>
            <a:ext cx="1457070" cy="13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39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0"/>
            <a:ext cx="10036126" cy="1997611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Warum Suchtverlagerung statt Abstinenz?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19338" cy="50323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Echte Lösungen: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Ich lerne, mit meinen Herausforderungen zu leben</a:t>
            </a:r>
            <a:endParaRPr lang="de-DE" sz="4000" b="1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Ich lerne, die </a:t>
            </a:r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Realität und </a:t>
            </a: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Regeln zu </a:t>
            </a:r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akzeptieren</a:t>
            </a:r>
            <a:endParaRPr lang="de-DE" sz="4000" b="1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Ich lerne, mit kritischen Situationen umzugehen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Ich höre auf, auszuweichen/anderen Schuld zu geben und bin bereit, Eigenverantwortung zu übernehmen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Ich erkenne, dass ich wertvoll bin (Warum soll ich wertvoll sein? Worin besteht mein Wert?)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Ich gebe, was ich kann, und nehme (nur) was ich brauche</a:t>
            </a:r>
          </a:p>
          <a:p>
            <a:pPr marL="0" indent="0">
              <a:buNone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Es ist eine tiefgreifende Umkehr nötig! – Will ich das?</a:t>
            </a:r>
          </a:p>
          <a:p>
            <a:pPr marL="742950" indent="-742950">
              <a:buFont typeface="+mj-lt"/>
              <a:buAutoNum type="arabicPeriod"/>
            </a:pPr>
            <a:endParaRPr lang="de-DE" sz="4000" b="1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4930" y="0"/>
            <a:ext cx="1457070" cy="13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52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0"/>
            <a:ext cx="10036126" cy="1997611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Warum Suchtverlagerung statt Abstinenz?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19338" cy="5032375"/>
          </a:xfrm>
        </p:spPr>
        <p:txBody>
          <a:bodyPr>
            <a:normAutofit/>
          </a:bodyPr>
          <a:lstStyle/>
          <a:p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Wie steht es mit MIR (als Helfer)?</a:t>
            </a:r>
          </a:p>
          <a:p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Bin ich bereit / in der Lage, mich zu hinterfragen?</a:t>
            </a:r>
          </a:p>
          <a:p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Was / wer gibt MIR Halt? (In meinem Leben – mein Handeln wird wahrgenommen! /</a:t>
            </a:r>
            <a:b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 der Helferposition – es werden Konflikte und Grenzerfahrungen kommen) </a:t>
            </a:r>
          </a:p>
          <a:p>
            <a:pPr marL="0" indent="0">
              <a:buNone/>
            </a:pPr>
            <a:r>
              <a:rPr lang="de-DE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Damit sind wir aber bei einem anderen Thema angekommen: Die Rolle des Therapeuten</a:t>
            </a:r>
          </a:p>
          <a:p>
            <a:pPr marL="742950" indent="-742950">
              <a:buFont typeface="+mj-lt"/>
              <a:buAutoNum type="arabicPeriod"/>
            </a:pPr>
            <a:endParaRPr lang="de-DE" sz="4000" b="1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4930" y="0"/>
            <a:ext cx="1457070" cy="13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37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5C4FF"/>
            </a:gs>
            <a:gs pos="51000">
              <a:schemeClr val="accent5">
                <a:lumMod val="0"/>
                <a:lumOff val="100000"/>
              </a:schemeClr>
            </a:gs>
            <a:gs pos="77000">
              <a:schemeClr val="accent5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0"/>
            <a:ext cx="10036126" cy="1997611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Vielen Dank für die Aufmerksamkeit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4930" y="0"/>
            <a:ext cx="1457070" cy="1390008"/>
          </a:xfrm>
          <a:prstGeom prst="rect">
            <a:avLst/>
          </a:prstGeom>
          <a:solidFill>
            <a:srgbClr val="B5C4FF"/>
          </a:solidFill>
        </p:spPr>
      </p:pic>
      <p:pic>
        <p:nvPicPr>
          <p:cNvPr id="10" name="Inhaltsplatzhalter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968" y="1401571"/>
            <a:ext cx="4093699" cy="5341423"/>
          </a:xfrm>
          <a:solidFill>
            <a:srgbClr val="3E6380"/>
          </a:solidFill>
        </p:spPr>
      </p:pic>
    </p:spTree>
    <p:extLst>
      <p:ext uri="{BB962C8B-B14F-4D97-AF65-F5344CB8AC3E}">
        <p14:creationId xmlns:p14="http://schemas.microsoft.com/office/powerpoint/2010/main" val="196475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„Sucht“</a:t>
            </a:r>
            <a:endParaRPr lang="de-DE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Das alt- und mittelhochdeutsche „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Suht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“, später „siech“, bedeutete „</a:t>
            </a:r>
            <a:r>
              <a:rPr lang="de-DE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krank sein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“. Früher wurden alle Krankheiten als Sucht bezeichnet. Das Wort „Gelbsucht“ als Relikt aus dieser Zeit ist heute noch zur Bezeichnung einer Leberentzündung gebräuchlich.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4930" y="0"/>
            <a:ext cx="1457070" cy="13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5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„Sucht</a:t>
            </a:r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“: einige Synonyme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rgbClr val="B5C4FF"/>
          </a:solidFill>
        </p:spPr>
        <p:txBody>
          <a:bodyPr>
            <a:normAutofit lnSpcReduction="1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Hörigkeit</a:t>
            </a:r>
          </a:p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Besessenheit</a:t>
            </a:r>
          </a:p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Drang (nach)</a:t>
            </a:r>
            <a:endParaRPr lang="de-DE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Leidenschaft</a:t>
            </a:r>
          </a:p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Neigung</a:t>
            </a:r>
          </a:p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Abhängigkeit</a:t>
            </a:r>
          </a:p>
          <a:p>
            <a:pPr marL="0" indent="0">
              <a:buNone/>
            </a:pPr>
            <a:r>
              <a:rPr lang="de-DE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Letztendlich unter einer Gewalt sein</a:t>
            </a:r>
            <a:endParaRPr lang="de-DE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4930" y="0"/>
            <a:ext cx="1457070" cy="13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70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B5C4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erader Verbinder 1"/>
          <p:cNvSpPr/>
          <p:nvPr/>
        </p:nvSpPr>
        <p:spPr>
          <a:xfrm flipV="1">
            <a:off x="6095999" y="2008078"/>
            <a:ext cx="69669" cy="3883321"/>
          </a:xfrm>
          <a:prstGeom prst="line">
            <a:avLst/>
          </a:prstGeom>
          <a:noFill/>
          <a:ln w="57240">
            <a:solidFill>
              <a:srgbClr val="000000"/>
            </a:solidFill>
            <a:prstDash val="solid"/>
            <a:miter/>
            <a:headEnd type="arrow"/>
            <a:tailEnd type="arrow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>
              <a:solidFill>
                <a:srgbClr val="000000"/>
              </a:solidFill>
              <a:latin typeface="Arial" pitchFamily="34"/>
              <a:ea typeface="WenQuanYi Micro Hei" pitchFamily="2"/>
              <a:cs typeface="FreeSans" pitchFamily="2"/>
            </a:endParaRPr>
          </a:p>
        </p:txBody>
      </p:sp>
      <p:sp>
        <p:nvSpPr>
          <p:cNvPr id="3" name="Freihandform 2"/>
          <p:cNvSpPr/>
          <p:nvPr/>
        </p:nvSpPr>
        <p:spPr>
          <a:xfrm>
            <a:off x="5124539" y="1080050"/>
            <a:ext cx="194291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0000"/>
          </a:solidFill>
          <a:ln w="28440">
            <a:solidFill>
              <a:srgbClr val="8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b="1" dirty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Paradiesisches</a:t>
            </a:r>
          </a:p>
          <a:p>
            <a:pPr algn="ctr" hangingPunct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b="1" dirty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Wohlbefinden</a:t>
            </a:r>
          </a:p>
        </p:txBody>
      </p:sp>
      <p:sp>
        <p:nvSpPr>
          <p:cNvPr id="4" name="Freihandform 3"/>
          <p:cNvSpPr/>
          <p:nvPr/>
        </p:nvSpPr>
        <p:spPr>
          <a:xfrm>
            <a:off x="4637314" y="5891400"/>
            <a:ext cx="2971405" cy="720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DC6FF"/>
          </a:solidFill>
          <a:ln w="28440">
            <a:solidFill>
              <a:srgbClr val="00008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b="1" dirty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Völlige Niedergeschlagenheit</a:t>
            </a:r>
          </a:p>
        </p:txBody>
      </p:sp>
      <p:sp>
        <p:nvSpPr>
          <p:cNvPr id="5" name="Freihandform 4"/>
          <p:cNvSpPr/>
          <p:nvPr/>
        </p:nvSpPr>
        <p:spPr>
          <a:xfrm>
            <a:off x="6383281" y="2421000"/>
            <a:ext cx="1657439" cy="79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00"/>
          </a:solidFill>
          <a:ln w="2844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1" dirty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Gewünschter psychischer Zustand</a:t>
            </a:r>
          </a:p>
        </p:txBody>
      </p:sp>
      <p:sp>
        <p:nvSpPr>
          <p:cNvPr id="6" name="Freihandform 5"/>
          <p:cNvSpPr/>
          <p:nvPr/>
        </p:nvSpPr>
        <p:spPr>
          <a:xfrm>
            <a:off x="6383280" y="4149719"/>
            <a:ext cx="1727280" cy="934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FF00"/>
          </a:solidFill>
          <a:ln w="2844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1" dirty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Realer psychischer Zustand</a:t>
            </a:r>
          </a:p>
          <a:p>
            <a:pPr hangingPunct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600" b="1" dirty="0">
              <a:solidFill>
                <a:srgbClr val="000000"/>
              </a:solidFill>
              <a:latin typeface="Arial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7" name="Freihandform 6"/>
          <p:cNvSpPr/>
          <p:nvPr/>
        </p:nvSpPr>
        <p:spPr>
          <a:xfrm>
            <a:off x="8760001" y="3284639"/>
            <a:ext cx="1257119" cy="3427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99CC"/>
          </a:solidFill>
          <a:ln w="28440">
            <a:solidFill>
              <a:srgbClr val="993366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1" dirty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Spannung</a:t>
            </a:r>
          </a:p>
          <a:p>
            <a:pPr hangingPunct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600" b="1" dirty="0">
              <a:solidFill>
                <a:srgbClr val="000000"/>
              </a:solidFill>
              <a:latin typeface="Arial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8" name="Gerader Verbinder 7"/>
          <p:cNvSpPr/>
          <p:nvPr/>
        </p:nvSpPr>
        <p:spPr>
          <a:xfrm flipV="1">
            <a:off x="2654366" y="1916278"/>
            <a:ext cx="0" cy="1656721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>
              <a:solidFill>
                <a:srgbClr val="000000"/>
              </a:solidFill>
              <a:latin typeface="Arial" pitchFamily="34"/>
              <a:ea typeface="WenQuanYi Micro Hei" pitchFamily="2"/>
              <a:cs typeface="FreeSans" pitchFamily="2"/>
            </a:endParaRPr>
          </a:p>
        </p:txBody>
      </p:sp>
      <p:sp>
        <p:nvSpPr>
          <p:cNvPr id="9" name="Gerader Verbinder 8"/>
          <p:cNvSpPr/>
          <p:nvPr/>
        </p:nvSpPr>
        <p:spPr>
          <a:xfrm>
            <a:off x="2654366" y="3716280"/>
            <a:ext cx="0" cy="1714681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>
              <a:solidFill>
                <a:srgbClr val="000000"/>
              </a:solidFill>
              <a:latin typeface="Arial" pitchFamily="34"/>
              <a:ea typeface="WenQuanYi Micro Hei" pitchFamily="2"/>
              <a:cs typeface="FreeSans" pitchFamily="2"/>
            </a:endParaRPr>
          </a:p>
        </p:txBody>
      </p:sp>
      <p:sp>
        <p:nvSpPr>
          <p:cNvPr id="10" name="Freihandform 9"/>
          <p:cNvSpPr/>
          <p:nvPr/>
        </p:nvSpPr>
        <p:spPr>
          <a:xfrm>
            <a:off x="2799121" y="2008079"/>
            <a:ext cx="3085920" cy="1584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99"/>
          </a:solidFill>
          <a:ln w="9360">
            <a:solidFill>
              <a:srgbClr val="9933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1" dirty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Wirkung von Alkohol / Drogen...</a:t>
            </a:r>
          </a:p>
          <a:p>
            <a:pPr hangingPunct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1" dirty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Manie</a:t>
            </a:r>
          </a:p>
          <a:p>
            <a:pPr hangingPunct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1" dirty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Träume / Verwöhnung</a:t>
            </a:r>
          </a:p>
          <a:p>
            <a:pPr hangingPunct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1" dirty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Erfüllung von Wünschen</a:t>
            </a:r>
          </a:p>
          <a:p>
            <a:pPr hangingPunct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1" dirty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Erfolg / Anerkennung</a:t>
            </a:r>
          </a:p>
          <a:p>
            <a:pPr hangingPunct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600" b="1" dirty="0">
              <a:solidFill>
                <a:srgbClr val="000000"/>
              </a:solidFill>
              <a:latin typeface="Arial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11" name="Freihandform 10"/>
          <p:cNvSpPr/>
          <p:nvPr/>
        </p:nvSpPr>
        <p:spPr>
          <a:xfrm>
            <a:off x="2782920" y="3716280"/>
            <a:ext cx="3085920" cy="1584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33CCCC"/>
          </a:solidFill>
          <a:ln w="9360">
            <a:solidFill>
              <a:srgbClr val="00008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1" dirty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Misserfolg</a:t>
            </a:r>
          </a:p>
          <a:p>
            <a:pPr hangingPunct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1" dirty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Überforderung, Angst</a:t>
            </a:r>
          </a:p>
          <a:p>
            <a:pPr hangingPunct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1" dirty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Versagen / Mobbing /Abwertung</a:t>
            </a:r>
          </a:p>
          <a:p>
            <a:pPr hangingPunct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1" dirty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Negative Lebensumstände, Katastrophen usw.</a:t>
            </a:r>
          </a:p>
        </p:txBody>
      </p:sp>
      <p:sp>
        <p:nvSpPr>
          <p:cNvPr id="12" name="Freihandform 11"/>
          <p:cNvSpPr/>
          <p:nvPr/>
        </p:nvSpPr>
        <p:spPr>
          <a:xfrm>
            <a:off x="6420943" y="1819439"/>
            <a:ext cx="4105440" cy="358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1" dirty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Unreal (Krankheit, Drogenwirkung), Kick</a:t>
            </a:r>
          </a:p>
        </p:txBody>
      </p:sp>
      <p:sp>
        <p:nvSpPr>
          <p:cNvPr id="13" name="Freihandform 12"/>
          <p:cNvSpPr/>
          <p:nvPr/>
        </p:nvSpPr>
        <p:spPr>
          <a:xfrm>
            <a:off x="6383280" y="5300639"/>
            <a:ext cx="4114800" cy="343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FF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400" b="1" dirty="0" smtClean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Extreme </a:t>
            </a:r>
            <a:r>
              <a:rPr lang="de-DE" sz="1400" b="1" dirty="0"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Umstände, Krankheit (Depression)</a:t>
            </a:r>
          </a:p>
          <a:p>
            <a:pPr hangingPunct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400" b="1" dirty="0">
              <a:solidFill>
                <a:srgbClr val="000000"/>
              </a:solidFill>
              <a:latin typeface="Arial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14" name="Gerader Verbinder 13"/>
          <p:cNvSpPr/>
          <p:nvPr/>
        </p:nvSpPr>
        <p:spPr>
          <a:xfrm>
            <a:off x="8040720" y="2924280"/>
            <a:ext cx="685800" cy="45720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  <a:tailEnd type="arrow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>
              <a:solidFill>
                <a:srgbClr val="000000"/>
              </a:solidFill>
              <a:latin typeface="Arial" pitchFamily="34"/>
              <a:ea typeface="WenQuanYi Micro Hei" pitchFamily="2"/>
              <a:cs typeface="FreeSans" pitchFamily="2"/>
            </a:endParaRPr>
          </a:p>
        </p:txBody>
      </p:sp>
      <p:sp>
        <p:nvSpPr>
          <p:cNvPr id="15" name="Gerader Verbinder 14"/>
          <p:cNvSpPr/>
          <p:nvPr/>
        </p:nvSpPr>
        <p:spPr>
          <a:xfrm flipV="1">
            <a:off x="8112000" y="3573000"/>
            <a:ext cx="614520" cy="57636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  <a:tailEnd type="arrow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>
              <a:solidFill>
                <a:srgbClr val="000000"/>
              </a:solidFill>
              <a:latin typeface="Arial" pitchFamily="34"/>
              <a:ea typeface="WenQuanYi Micro Hei" pitchFamily="2"/>
              <a:cs typeface="FreeSans" pitchFamily="2"/>
            </a:endParaRPr>
          </a:p>
        </p:txBody>
      </p:sp>
      <p:sp>
        <p:nvSpPr>
          <p:cNvPr id="16" name="Gerader Verbinder 15"/>
          <p:cNvSpPr/>
          <p:nvPr/>
        </p:nvSpPr>
        <p:spPr>
          <a:xfrm>
            <a:off x="6426119" y="2315571"/>
            <a:ext cx="4114799" cy="0"/>
          </a:xfrm>
          <a:prstGeom prst="line">
            <a:avLst/>
          </a:prstGeom>
          <a:noFill/>
          <a:ln w="38160">
            <a:solidFill>
              <a:srgbClr val="000000"/>
            </a:solidFill>
            <a:custDash>
              <a:ds d="99057" sp="99057"/>
            </a:custDash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>
              <a:solidFill>
                <a:srgbClr val="000000"/>
              </a:solidFill>
              <a:latin typeface="Arial" pitchFamily="34"/>
              <a:ea typeface="WenQuanYi Micro Hei" pitchFamily="2"/>
              <a:cs typeface="FreeSans" pitchFamily="2"/>
            </a:endParaRPr>
          </a:p>
        </p:txBody>
      </p:sp>
      <p:sp>
        <p:nvSpPr>
          <p:cNvPr id="17" name="Gerader Verbinder 16"/>
          <p:cNvSpPr/>
          <p:nvPr/>
        </p:nvSpPr>
        <p:spPr>
          <a:xfrm>
            <a:off x="6383281" y="5157720"/>
            <a:ext cx="4114799" cy="0"/>
          </a:xfrm>
          <a:prstGeom prst="line">
            <a:avLst/>
          </a:prstGeom>
          <a:noFill/>
          <a:ln w="38160">
            <a:solidFill>
              <a:srgbClr val="000000"/>
            </a:solidFill>
            <a:custDash>
              <a:ds d="99057" sp="99057"/>
            </a:custDash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>
              <a:solidFill>
                <a:srgbClr val="000000"/>
              </a:solidFill>
              <a:latin typeface="Arial" pitchFamily="34"/>
              <a:ea typeface="WenQuanYi Micro Hei" pitchFamily="2"/>
              <a:cs typeface="FreeSans" pitchFamily="2"/>
            </a:endParaRPr>
          </a:p>
        </p:txBody>
      </p:sp>
      <p:sp>
        <p:nvSpPr>
          <p:cNvPr id="19" name="Freihandform 18"/>
          <p:cNvSpPr/>
          <p:nvPr/>
        </p:nvSpPr>
        <p:spPr>
          <a:xfrm>
            <a:off x="1524000" y="723063"/>
            <a:ext cx="181822" cy="37151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1610" y="0"/>
            <a:ext cx="1457070" cy="1390008"/>
          </a:xfrm>
          <a:prstGeom prst="rect">
            <a:avLst/>
          </a:prstGeom>
        </p:spPr>
      </p:pic>
      <p:sp>
        <p:nvSpPr>
          <p:cNvPr id="21" name="Titel 20"/>
          <p:cNvSpPr>
            <a:spLocks noGrp="1"/>
          </p:cNvSpPr>
          <p:nvPr>
            <p:ph type="title"/>
          </p:nvPr>
        </p:nvSpPr>
        <p:spPr>
          <a:xfrm>
            <a:off x="609600" y="128880"/>
            <a:ext cx="10972800" cy="910131"/>
          </a:xfrm>
        </p:spPr>
        <p:txBody>
          <a:bodyPr/>
          <a:lstStyle/>
          <a:p>
            <a:r>
              <a:rPr lang="de-DE" b="1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Ziele des Handelns</a:t>
            </a:r>
          </a:p>
        </p:txBody>
      </p:sp>
    </p:spTree>
    <p:extLst>
      <p:ext uri="{BB962C8B-B14F-4D97-AF65-F5344CB8AC3E}">
        <p14:creationId xmlns:p14="http://schemas.microsoft.com/office/powerpoint/2010/main" val="2204106035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Ziele des Konsums von Suchtmitteln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720" lvl="0" indent="-342720"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</a:pPr>
            <a:r>
              <a:rPr lang="de-DE" sz="32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Schlechte Gefühle verhindern, z. B.:</a:t>
            </a:r>
          </a:p>
          <a:p>
            <a:pPr lvl="0"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Ärger / Wut / Zorn</a:t>
            </a:r>
          </a:p>
          <a:p>
            <a:pPr lvl="0"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Schmerz (körperlich / seelisch)</a:t>
            </a:r>
          </a:p>
          <a:p>
            <a:pPr lvl="0"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Enttäuschung / Frust</a:t>
            </a:r>
          </a:p>
          <a:p>
            <a:pPr lvl="0"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Niedergeschlagenheit</a:t>
            </a:r>
          </a:p>
          <a:p>
            <a:pPr lvl="0"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Wertlosigkeit / Sinnlosigkeit</a:t>
            </a:r>
          </a:p>
          <a:p>
            <a:pPr lvl="0"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Erschöpfung</a:t>
            </a:r>
          </a:p>
          <a:p>
            <a:pPr lvl="0"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Verlassenheit / Einsamkeit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4930" y="0"/>
            <a:ext cx="1457070" cy="13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89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Ziele des Konsums von Suchtmitteln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720" lvl="0" indent="-342720">
              <a:spcBef>
                <a:spcPts val="697"/>
              </a:spcBef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</a:pPr>
            <a:r>
              <a:rPr lang="de-DE" sz="3200" b="1" dirty="0">
                <a:solidFill>
                  <a:srgbClr val="990000"/>
                </a:solidFill>
              </a:rPr>
              <a:t>Gute Gefühle erreichen / verstärken, z. B.:</a:t>
            </a:r>
          </a:p>
          <a:p>
            <a:pPr lvl="0">
              <a:spcBef>
                <a:spcPts val="697"/>
              </a:spcBef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de-DE" sz="3200" b="1" dirty="0"/>
              <a:t>Gefühl der Stärke</a:t>
            </a:r>
          </a:p>
          <a:p>
            <a:pPr lvl="0">
              <a:spcBef>
                <a:spcPts val="697"/>
              </a:spcBef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de-DE" sz="3200" b="1" dirty="0"/>
              <a:t>Wärme / Wohligkeit</a:t>
            </a:r>
          </a:p>
          <a:p>
            <a:pPr lvl="0">
              <a:spcBef>
                <a:spcPts val="697"/>
              </a:spcBef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de-DE" sz="3200" b="1" dirty="0"/>
              <a:t>Frohsinn, Ausgelassen-sein</a:t>
            </a:r>
          </a:p>
          <a:p>
            <a:pPr lvl="0">
              <a:spcBef>
                <a:spcPts val="697"/>
              </a:spcBef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de-DE" sz="3200" b="1" dirty="0"/>
              <a:t>Mut / Enthemmung</a:t>
            </a:r>
          </a:p>
          <a:p>
            <a:pPr lvl="0">
              <a:spcBef>
                <a:spcPts val="697"/>
              </a:spcBef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de-DE" sz="3200" b="1" dirty="0"/>
              <a:t>Andere lustvolle Empfindungen (Bewusst­seinserweiterung, High….)</a:t>
            </a:r>
          </a:p>
          <a:p>
            <a:pPr marL="342720" lvl="0" indent="-342720">
              <a:spcBef>
                <a:spcPts val="697"/>
              </a:spcBef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</a:pPr>
            <a:r>
              <a:rPr lang="de-DE" sz="3200" b="1" dirty="0">
                <a:solidFill>
                  <a:srgbClr val="A50021"/>
                </a:solidFill>
              </a:rPr>
              <a:t>Letztlich wird eine Scheinwelt empfunden, die angenehmer erscheint, als die Realität ist.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4930" y="0"/>
            <a:ext cx="1457070" cy="13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91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Ziele des Handelns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Unangenehme Gefühle beseitigen –</a:t>
            </a:r>
            <a:b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gute Gefühle erzeugen</a:t>
            </a:r>
          </a:p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Belastende Situationen nicht ertragen – Wohlbefinden</a:t>
            </a:r>
            <a:endParaRPr lang="de-DE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Und das </a:t>
            </a:r>
            <a:r>
              <a:rPr lang="de-DE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garantiert</a:t>
            </a: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und mit einem </a:t>
            </a:r>
            <a:r>
              <a:rPr lang="de-DE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  <a:r>
              <a:rPr lang="de-DE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nimum an Aufwand</a:t>
            </a:r>
            <a:endParaRPr lang="de-DE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4930" y="0"/>
            <a:ext cx="1457070" cy="13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95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Attraktivität des Suchtmittels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Verbesserung der Stimmungslage</a:t>
            </a:r>
          </a:p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Bewusstsein wird eingeschränkt</a:t>
            </a:r>
          </a:p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Wirkung tritt in der Regel rasch ein</a:t>
            </a:r>
          </a:p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Wirkung in der Regel vorhersehbar</a:t>
            </a:r>
          </a:p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Anfangs gut steuerbarer Effekt („wie es mir gefällt“)</a:t>
            </a:r>
          </a:p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Kaum Aufwand nötig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4930" y="0"/>
            <a:ext cx="1457070" cy="13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09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5" name="Gerader Verbinder 114"/>
          <p:cNvCxnSpPr/>
          <p:nvPr/>
        </p:nvCxnSpPr>
        <p:spPr>
          <a:xfrm flipH="1">
            <a:off x="1631852" y="1058591"/>
            <a:ext cx="5635225" cy="25537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r Verbinder 93"/>
          <p:cNvCxnSpPr/>
          <p:nvPr/>
        </p:nvCxnSpPr>
        <p:spPr>
          <a:xfrm flipH="1" flipV="1">
            <a:off x="6253620" y="1057718"/>
            <a:ext cx="5680923" cy="30993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8464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Suchtmechanismus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4930" y="0"/>
            <a:ext cx="1457070" cy="1390008"/>
          </a:xfrm>
          <a:prstGeom prst="rect">
            <a:avLst/>
          </a:prstGeom>
        </p:spPr>
      </p:pic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383802" y="1290669"/>
            <a:ext cx="3887787" cy="1517079"/>
          </a:xfrm>
          <a:prstGeom prst="rect">
            <a:avLst/>
          </a:prstGeom>
          <a:solidFill>
            <a:srgbClr val="FF99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2400" b="1" dirty="0" smtClean="0">
                <a:solidFill>
                  <a:srgbClr val="993300"/>
                </a:solidFill>
                <a:latin typeface="Arial" panose="020B0604020202020204" pitchFamily="34" charset="0"/>
              </a:rPr>
              <a:t>Suchtmittel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Alkohol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Opiate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Benzodiazepine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weitere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2" name="Text Box 18"/>
          <p:cNvSpPr txBox="1">
            <a:spLocks noChangeArrowheads="1"/>
          </p:cNvSpPr>
          <p:nvPr/>
        </p:nvSpPr>
        <p:spPr bwMode="auto">
          <a:xfrm>
            <a:off x="7717430" y="1363158"/>
            <a:ext cx="3845162" cy="1582737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2400" b="1" dirty="0" smtClean="0">
                <a:solidFill>
                  <a:srgbClr val="993300"/>
                </a:solidFill>
                <a:latin typeface="Arial" panose="020B0604020202020204" pitchFamily="34" charset="0"/>
              </a:rPr>
              <a:t>Spezielle Handlungen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b="1" dirty="0">
                <a:solidFill>
                  <a:srgbClr val="000000"/>
                </a:solidFill>
                <a:latin typeface="Arial" panose="020B0604020202020204" pitchFamily="34" charset="0"/>
              </a:rPr>
              <a:t>Glücksspiel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e-DE" b="1" dirty="0">
                <a:solidFill>
                  <a:srgbClr val="000000"/>
                </a:solidFill>
                <a:latin typeface="Arial" panose="020B0604020202020204" pitchFamily="34" charset="0"/>
              </a:rPr>
              <a:t>Shooting-Games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e-DE" b="1" dirty="0">
                <a:solidFill>
                  <a:srgbClr val="000000"/>
                </a:solidFill>
                <a:latin typeface="Arial" panose="020B0604020202020204" pitchFamily="34" charset="0"/>
              </a:rPr>
              <a:t>Internetsex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e-DE" b="1" dirty="0">
                <a:solidFill>
                  <a:srgbClr val="000000"/>
                </a:solidFill>
                <a:latin typeface="Arial" panose="020B0604020202020204" pitchFamily="34" charset="0"/>
              </a:rPr>
              <a:t>weitere</a:t>
            </a:r>
          </a:p>
        </p:txBody>
      </p:sp>
      <p:sp>
        <p:nvSpPr>
          <p:cNvPr id="45" name="Text Box 19"/>
          <p:cNvSpPr txBox="1">
            <a:spLocks noChangeArrowheads="1"/>
          </p:cNvSpPr>
          <p:nvPr/>
        </p:nvSpPr>
        <p:spPr bwMode="auto">
          <a:xfrm>
            <a:off x="377940" y="3054262"/>
            <a:ext cx="3887787" cy="457200"/>
          </a:xfrm>
          <a:prstGeom prst="rect">
            <a:avLst/>
          </a:prstGeom>
          <a:solidFill>
            <a:srgbClr val="FF99CC">
              <a:alpha val="89999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22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Spezifische </a:t>
            </a:r>
            <a:r>
              <a:rPr lang="de-DE" altLang="de-DE" sz="2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Wirkungen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7" name="Text Box 20"/>
          <p:cNvSpPr txBox="1">
            <a:spLocks noChangeArrowheads="1"/>
          </p:cNvSpPr>
          <p:nvPr/>
        </p:nvSpPr>
        <p:spPr bwMode="auto">
          <a:xfrm>
            <a:off x="7717430" y="3206927"/>
            <a:ext cx="3529013" cy="4318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2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„Kick“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0" name="Text Box 21"/>
          <p:cNvSpPr txBox="1">
            <a:spLocks noChangeArrowheads="1"/>
          </p:cNvSpPr>
          <p:nvPr/>
        </p:nvSpPr>
        <p:spPr bwMode="auto">
          <a:xfrm>
            <a:off x="3725091" y="3899760"/>
            <a:ext cx="4741817" cy="677251"/>
          </a:xfrm>
          <a:prstGeom prst="rect">
            <a:avLst/>
          </a:prstGeom>
          <a:solidFill>
            <a:srgbClr val="00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tIns="1080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b="1" dirty="0" smtClean="0">
                <a:solidFill>
                  <a:srgbClr val="A50021"/>
                </a:solidFill>
                <a:latin typeface="Arial" panose="020B0604020202020204" pitchFamily="34" charset="0"/>
              </a:rPr>
              <a:t>Belohnungszentrum: Freisetzung von Botenstoffen </a:t>
            </a:r>
            <a:r>
              <a:rPr lang="de-DE" altLang="de-DE" sz="1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(z. B. Endorphine, Dopamin usw.)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1" name="Text Box 22"/>
          <p:cNvSpPr txBox="1">
            <a:spLocks noChangeArrowheads="1"/>
          </p:cNvSpPr>
          <p:nvPr/>
        </p:nvSpPr>
        <p:spPr bwMode="auto">
          <a:xfrm>
            <a:off x="827087" y="5487286"/>
            <a:ext cx="3311525" cy="431800"/>
          </a:xfrm>
          <a:prstGeom prst="rect">
            <a:avLst/>
          </a:prstGeom>
          <a:solidFill>
            <a:srgbClr val="FF66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Befindensverbesserung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2" name="Text Box 23"/>
          <p:cNvSpPr txBox="1">
            <a:spLocks noChangeArrowheads="1"/>
          </p:cNvSpPr>
          <p:nvPr/>
        </p:nvSpPr>
        <p:spPr bwMode="auto">
          <a:xfrm>
            <a:off x="827088" y="6021388"/>
            <a:ext cx="3311525" cy="431800"/>
          </a:xfrm>
          <a:prstGeom prst="rect">
            <a:avLst/>
          </a:prstGeom>
          <a:solidFill>
            <a:srgbClr val="FF66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b="1" smtClean="0">
                <a:solidFill>
                  <a:srgbClr val="000000"/>
                </a:solidFill>
                <a:latin typeface="Arial" panose="020B0604020202020204" pitchFamily="34" charset="0"/>
              </a:rPr>
              <a:t>(Wunsch zur) Wiederholung</a:t>
            </a:r>
            <a:endParaRPr lang="de-DE" altLang="de-DE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7962141" y="5271386"/>
            <a:ext cx="3600450" cy="647700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Verminderung der Wirkung der Botenstoffe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4" name="Text Box 25"/>
          <p:cNvSpPr txBox="1">
            <a:spLocks noChangeArrowheads="1"/>
          </p:cNvSpPr>
          <p:nvPr/>
        </p:nvSpPr>
        <p:spPr bwMode="auto">
          <a:xfrm>
            <a:off x="7978811" y="6038220"/>
            <a:ext cx="3600450" cy="576263"/>
          </a:xfrm>
          <a:prstGeom prst="rect">
            <a:avLst/>
          </a:prstGeom>
          <a:solidFill>
            <a:srgbClr val="FFFFCC">
              <a:alpha val="50000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Erhöhung der Dosis /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Intensität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4" name="Textfeld 2"/>
          <p:cNvSpPr txBox="1">
            <a:spLocks noChangeArrowheads="1"/>
          </p:cNvSpPr>
          <p:nvPr/>
        </p:nvSpPr>
        <p:spPr bwMode="auto">
          <a:xfrm>
            <a:off x="4869281" y="4621149"/>
            <a:ext cx="2079308" cy="404751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Reaktionsketten</a:t>
            </a:r>
            <a:endParaRPr lang="de-DE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feld 2"/>
          <p:cNvSpPr txBox="1">
            <a:spLocks noChangeArrowheads="1"/>
          </p:cNvSpPr>
          <p:nvPr/>
        </p:nvSpPr>
        <p:spPr bwMode="auto">
          <a:xfrm>
            <a:off x="4869281" y="5128248"/>
            <a:ext cx="2079308" cy="401619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Reaktionsketten</a:t>
            </a:r>
            <a:endParaRPr lang="de-DE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feld 2"/>
          <p:cNvSpPr txBox="1">
            <a:spLocks noChangeArrowheads="1"/>
          </p:cNvSpPr>
          <p:nvPr/>
        </p:nvSpPr>
        <p:spPr bwMode="auto">
          <a:xfrm>
            <a:off x="4869281" y="5618617"/>
            <a:ext cx="2079308" cy="401619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Reaktionsketten</a:t>
            </a:r>
            <a:endParaRPr lang="de-DE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feld 2"/>
          <p:cNvSpPr txBox="1">
            <a:spLocks noChangeArrowheads="1"/>
          </p:cNvSpPr>
          <p:nvPr/>
        </p:nvSpPr>
        <p:spPr bwMode="auto">
          <a:xfrm>
            <a:off x="4623555" y="1357952"/>
            <a:ext cx="2907453" cy="1308342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Arterhaltung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Orgasmus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Extrembelastung oder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Gefahr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Pfeil nach unten 14"/>
          <p:cNvSpPr/>
          <p:nvPr/>
        </p:nvSpPr>
        <p:spPr>
          <a:xfrm>
            <a:off x="2027908" y="2748644"/>
            <a:ext cx="454941" cy="30561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Pfeil nach unten 75"/>
          <p:cNvSpPr/>
          <p:nvPr/>
        </p:nvSpPr>
        <p:spPr>
          <a:xfrm>
            <a:off x="5832003" y="4505197"/>
            <a:ext cx="454941" cy="17416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Pfeil nach unten 76"/>
          <p:cNvSpPr/>
          <p:nvPr/>
        </p:nvSpPr>
        <p:spPr>
          <a:xfrm>
            <a:off x="5849812" y="2748644"/>
            <a:ext cx="454941" cy="114868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Pfeil nach unten 77"/>
          <p:cNvSpPr/>
          <p:nvPr/>
        </p:nvSpPr>
        <p:spPr>
          <a:xfrm>
            <a:off x="9362157" y="2902887"/>
            <a:ext cx="454941" cy="30404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Pfeil nach unten 78"/>
          <p:cNvSpPr/>
          <p:nvPr/>
        </p:nvSpPr>
        <p:spPr>
          <a:xfrm>
            <a:off x="5849810" y="5018792"/>
            <a:ext cx="454941" cy="17416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Pfeil nach unten 79"/>
          <p:cNvSpPr/>
          <p:nvPr/>
        </p:nvSpPr>
        <p:spPr>
          <a:xfrm>
            <a:off x="5827315" y="5498999"/>
            <a:ext cx="454941" cy="17416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Pfeil nach unten 80"/>
          <p:cNvSpPr/>
          <p:nvPr/>
        </p:nvSpPr>
        <p:spPr>
          <a:xfrm>
            <a:off x="3810786" y="3594450"/>
            <a:ext cx="454941" cy="26117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Pfeil nach unten 81"/>
          <p:cNvSpPr/>
          <p:nvPr/>
        </p:nvSpPr>
        <p:spPr>
          <a:xfrm>
            <a:off x="9362157" y="5919086"/>
            <a:ext cx="454941" cy="17416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Pfeil nach unten 82"/>
          <p:cNvSpPr/>
          <p:nvPr/>
        </p:nvSpPr>
        <p:spPr>
          <a:xfrm>
            <a:off x="2027908" y="5846074"/>
            <a:ext cx="454941" cy="17416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Pfeil nach unten 83"/>
          <p:cNvSpPr/>
          <p:nvPr/>
        </p:nvSpPr>
        <p:spPr>
          <a:xfrm>
            <a:off x="7882976" y="3651296"/>
            <a:ext cx="454941" cy="26117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Pfeil nach unten 84"/>
          <p:cNvSpPr/>
          <p:nvPr/>
        </p:nvSpPr>
        <p:spPr>
          <a:xfrm rot="5400000">
            <a:off x="4303835" y="5553068"/>
            <a:ext cx="454941" cy="43048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Pfeil nach unten 85"/>
          <p:cNvSpPr/>
          <p:nvPr/>
        </p:nvSpPr>
        <p:spPr>
          <a:xfrm rot="16200000">
            <a:off x="7303537" y="5595232"/>
            <a:ext cx="454941" cy="43048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3" name="Gerader Verbinder 22"/>
          <p:cNvCxnSpPr>
            <a:stCxn id="52" idx="1"/>
          </p:cNvCxnSpPr>
          <p:nvPr/>
        </p:nvCxnSpPr>
        <p:spPr>
          <a:xfrm flipH="1">
            <a:off x="196949" y="6237288"/>
            <a:ext cx="630139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r Verbinder 86"/>
          <p:cNvCxnSpPr/>
          <p:nvPr/>
        </p:nvCxnSpPr>
        <p:spPr>
          <a:xfrm flipH="1">
            <a:off x="11579262" y="6252131"/>
            <a:ext cx="484975" cy="1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r Verbinder 87"/>
          <p:cNvCxnSpPr/>
          <p:nvPr/>
        </p:nvCxnSpPr>
        <p:spPr>
          <a:xfrm>
            <a:off x="138787" y="953590"/>
            <a:ext cx="5644" cy="5283698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r Verbinder 88"/>
          <p:cNvCxnSpPr/>
          <p:nvPr/>
        </p:nvCxnSpPr>
        <p:spPr>
          <a:xfrm flipH="1">
            <a:off x="138787" y="953590"/>
            <a:ext cx="5898597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r Verbinder 92"/>
          <p:cNvCxnSpPr/>
          <p:nvPr/>
        </p:nvCxnSpPr>
        <p:spPr>
          <a:xfrm>
            <a:off x="12047568" y="1045806"/>
            <a:ext cx="19734" cy="5206325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mit Pfeil 103"/>
          <p:cNvCxnSpPr/>
          <p:nvPr/>
        </p:nvCxnSpPr>
        <p:spPr>
          <a:xfrm>
            <a:off x="6253621" y="1028843"/>
            <a:ext cx="28635" cy="440900"/>
          </a:xfrm>
          <a:prstGeom prst="straightConnector1">
            <a:avLst/>
          </a:prstGeom>
          <a:ln w="635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mit Pfeil 106"/>
          <p:cNvCxnSpPr/>
          <p:nvPr/>
        </p:nvCxnSpPr>
        <p:spPr>
          <a:xfrm>
            <a:off x="6023131" y="945881"/>
            <a:ext cx="14253" cy="523862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r Verbinder 111"/>
          <p:cNvCxnSpPr/>
          <p:nvPr/>
        </p:nvCxnSpPr>
        <p:spPr>
          <a:xfrm flipH="1">
            <a:off x="4038256" y="940523"/>
            <a:ext cx="5898597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mit Pfeil 112"/>
          <p:cNvCxnSpPr/>
          <p:nvPr/>
        </p:nvCxnSpPr>
        <p:spPr>
          <a:xfrm>
            <a:off x="2408484" y="913269"/>
            <a:ext cx="14253" cy="523862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mit Pfeil 113"/>
          <p:cNvCxnSpPr/>
          <p:nvPr/>
        </p:nvCxnSpPr>
        <p:spPr>
          <a:xfrm>
            <a:off x="9955983" y="893840"/>
            <a:ext cx="14253" cy="523862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mit Pfeil 116"/>
          <p:cNvCxnSpPr/>
          <p:nvPr/>
        </p:nvCxnSpPr>
        <p:spPr>
          <a:xfrm>
            <a:off x="1664914" y="1069643"/>
            <a:ext cx="15497" cy="367488"/>
          </a:xfrm>
          <a:prstGeom prst="straightConnector1">
            <a:avLst/>
          </a:prstGeom>
          <a:ln w="635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rade Verbindung mit Pfeil 117"/>
          <p:cNvCxnSpPr/>
          <p:nvPr/>
        </p:nvCxnSpPr>
        <p:spPr>
          <a:xfrm>
            <a:off x="9356430" y="1023574"/>
            <a:ext cx="28635" cy="440900"/>
          </a:xfrm>
          <a:prstGeom prst="straightConnector1">
            <a:avLst/>
          </a:prstGeom>
          <a:ln w="635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 flipH="1">
            <a:off x="11869697" y="1057718"/>
            <a:ext cx="155374" cy="0"/>
          </a:xfrm>
          <a:prstGeom prst="line">
            <a:avLst/>
          </a:prstGeom>
          <a:ln w="603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52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2" grpId="0" animBg="1"/>
      <p:bldP spid="45" grpId="0" animBg="1"/>
      <p:bldP spid="47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64" grpId="0" animBg="1"/>
      <p:bldP spid="65" grpId="0" animBg="1"/>
      <p:bldP spid="66" grpId="0" animBg="1"/>
      <p:bldP spid="71" grpId="0" animBg="1"/>
      <p:bldP spid="1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gdalene hartmannsdorf.potx" id="{B51A51D1-8F49-4474-A14D-CB32F5A34211}" vid="{FF76BCBC-912F-44C1-ADAF-503D21EFED4B}"/>
    </a:ext>
  </a:extLst>
</a:theme>
</file>

<file path=ppt/theme/theme2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gdalene hartmannsdorf.potx" id="{B51A51D1-8F49-4474-A14D-CB32F5A34211}" vid="{A65D1549-E0D4-45EE-B05B-887CD0DD8C0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773</Words>
  <Application>Microsoft Office PowerPoint</Application>
  <PresentationFormat>Breitbild</PresentationFormat>
  <Paragraphs>124</Paragraphs>
  <Slides>17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DejaVu Sans</vt:lpstr>
      <vt:lpstr>FreeSans</vt:lpstr>
      <vt:lpstr>Times New Roman</vt:lpstr>
      <vt:lpstr>WenQuanYi Micro Hei</vt:lpstr>
      <vt:lpstr>Wingdings</vt:lpstr>
      <vt:lpstr>Office</vt:lpstr>
      <vt:lpstr>Standard</vt:lpstr>
      <vt:lpstr>Alles Sucht-oder was?</vt:lpstr>
      <vt:lpstr>„Sucht“</vt:lpstr>
      <vt:lpstr>„Sucht“: einige Synonyme</vt:lpstr>
      <vt:lpstr>Ziele des Handelns</vt:lpstr>
      <vt:lpstr>Ziele des Konsums von Suchtmitteln</vt:lpstr>
      <vt:lpstr>Ziele des Konsums von Suchtmitteln</vt:lpstr>
      <vt:lpstr>Ziele des Handelns</vt:lpstr>
      <vt:lpstr>Attraktivität des Suchtmittels</vt:lpstr>
      <vt:lpstr>Suchtmechanismus</vt:lpstr>
      <vt:lpstr>Warum Suchtverlagerung statt Abstinenz?</vt:lpstr>
      <vt:lpstr>Warum Suchtverlagerung statt Abstinenz?</vt:lpstr>
      <vt:lpstr>Warum Suchtverlagerung statt Abstinenz?</vt:lpstr>
      <vt:lpstr>Warum Suchtverlagerung statt Abstinenz?</vt:lpstr>
      <vt:lpstr>Warum Suchtverlagerung statt Abstinenz?</vt:lpstr>
      <vt:lpstr>Warum Suchtverlagerung statt Abstinenz?</vt:lpstr>
      <vt:lpstr>Warum Suchtverlagerung statt Abstinenz?</vt:lpstr>
      <vt:lpstr>Vielen Dank für die Aufmerksamkeit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Falk Weiß</dc:creator>
  <cp:lastModifiedBy>Falk Weiß</cp:lastModifiedBy>
  <cp:revision>56</cp:revision>
  <cp:lastPrinted>2023-10-28T13:40:05Z</cp:lastPrinted>
  <dcterms:created xsi:type="dcterms:W3CDTF">2023-10-04T08:51:46Z</dcterms:created>
  <dcterms:modified xsi:type="dcterms:W3CDTF">2023-11-19T11:03:51Z</dcterms:modified>
</cp:coreProperties>
</file>